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</p:sldIdLst>
  <p:sldSz cy="5143500" cx="9144000"/>
  <p:notesSz cx="6858000" cy="9144000"/>
  <p:embeddedFontLst>
    <p:embeddedFont>
      <p:font typeface="Nunito"/>
      <p:regular r:id="rId18"/>
      <p:bold r:id="rId19"/>
      <p:italic r:id="rId20"/>
      <p:boldItalic r:id="rId21"/>
    </p:embeddedFont>
    <p:embeddedFont>
      <p:font typeface="Maven Pro"/>
      <p:regular r:id="rId22"/>
      <p:bold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5C7ED570-8C1C-465F-B077-68FB9FE2AE5E}">
  <a:tblStyle styleId="{5C7ED570-8C1C-465F-B077-68FB9FE2AE5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Nunito-italic.fntdata"/><Relationship Id="rId11" Type="http://schemas.openxmlformats.org/officeDocument/2006/relationships/slide" Target="slides/slide5.xml"/><Relationship Id="rId22" Type="http://schemas.openxmlformats.org/officeDocument/2006/relationships/font" Target="fonts/MavenPro-regular.fntdata"/><Relationship Id="rId10" Type="http://schemas.openxmlformats.org/officeDocument/2006/relationships/slide" Target="slides/slide4.xml"/><Relationship Id="rId21" Type="http://schemas.openxmlformats.org/officeDocument/2006/relationships/font" Target="fonts/Nunito-bold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23" Type="http://schemas.openxmlformats.org/officeDocument/2006/relationships/font" Target="fonts/MavenPro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1.xml"/><Relationship Id="rId19" Type="http://schemas.openxmlformats.org/officeDocument/2006/relationships/font" Target="fonts/Nunito-bold.fntdata"/><Relationship Id="rId6" Type="http://schemas.openxmlformats.org/officeDocument/2006/relationships/notesMaster" Target="notesMasters/notesMaster1.xml"/><Relationship Id="rId18" Type="http://schemas.openxmlformats.org/officeDocument/2006/relationships/font" Target="fonts/Nunito-regular.fntdata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cf2266e17e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cf2266e17e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cf2266e17e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cf2266e17e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ce252a7ce9_0_3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ce252a7ce9_0_3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ce252a7ce9_0_3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ce252a7ce9_0_3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ce252a7ce9_0_3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ce252a7ce9_0_3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ce252a7ce9_0_3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ce252a7ce9_0_3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cf2266e17e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cf2266e17e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ce252a7ce9_0_3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ce252a7ce9_0_3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cf2266e17e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cf2266e17e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cf2266e17e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cf2266e17e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3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fmla="val 8244818" name="adj1"/>
                  <a:gd fmla="val 16246175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fmla="val 8801158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fmla="val 1255410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" name="Google Shape;46;p2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2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68" name="Google Shape;268;p11"/>
          <p:cNvSpPr txBox="1"/>
          <p:nvPr>
            <p:ph hasCustomPrompt="1"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0" name="Google Shape;270;p1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2" name="Google Shape;82;p3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p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9" name="Google Shape;89;p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0" name="Google Shape;90;p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6" name="Google Shape;96;p5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7" name="Google Shape;97;p5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4" name="Google Shape;104;p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" name="Google Shape;109;p7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0" name="Google Shape;110;p7"/>
          <p:cNvSpPr txBox="1"/>
          <p:nvPr>
            <p:ph idx="1" type="body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1" name="Google Shape;111;p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5" name="Google Shape;125;p8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" name="Google Shape;131;p9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2" name="Google Shape;132;p9"/>
          <p:cNvSpPr txBox="1"/>
          <p:nvPr>
            <p:ph idx="1" type="subTitle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3" name="Google Shape;133;p9"/>
          <p:cNvSpPr txBox="1"/>
          <p:nvPr>
            <p:ph idx="2" type="body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" name="Google Shape;139;p10"/>
          <p:cNvSpPr txBox="1"/>
          <p:nvPr>
            <p:ph idx="1" type="body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40" name="Google Shape;140;p1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ment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10.png"/><Relationship Id="rId5" Type="http://schemas.openxmlformats.org/officeDocument/2006/relationships/image" Target="../media/image2.png"/><Relationship Id="rId6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8.png"/><Relationship Id="rId5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11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3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Traffic</a:t>
            </a:r>
            <a:r>
              <a:rPr lang="en" sz="4000"/>
              <a:t> Analysis System</a:t>
            </a:r>
            <a:endParaRPr sz="4000"/>
          </a:p>
        </p:txBody>
      </p:sp>
      <p:sp>
        <p:nvSpPr>
          <p:cNvPr id="278" name="Google Shape;278;p13"/>
          <p:cNvSpPr txBox="1"/>
          <p:nvPr/>
        </p:nvSpPr>
        <p:spPr>
          <a:xfrm>
            <a:off x="943925" y="3486725"/>
            <a:ext cx="1816800" cy="400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Update: 09/04/2021</a:t>
            </a:r>
            <a:endParaRPr>
              <a:highlight>
                <a:srgbClr val="FFFFFF"/>
              </a:highlight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22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Module: Speed Visualization</a:t>
            </a:r>
            <a:endParaRPr/>
          </a:p>
        </p:txBody>
      </p:sp>
      <p:sp>
        <p:nvSpPr>
          <p:cNvPr id="402" name="Google Shape;402;p22"/>
          <p:cNvSpPr txBox="1"/>
          <p:nvPr>
            <p:ph idx="1" type="body"/>
          </p:nvPr>
        </p:nvSpPr>
        <p:spPr>
          <a:xfrm>
            <a:off x="5820850" y="1597875"/>
            <a:ext cx="2942100" cy="266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mod_viz_speed.py</a:t>
            </a:r>
            <a:endParaRPr b="1"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DB Table: track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ID: object_id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Bounding box: (x1, y1)-(x2, y2)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03" name="Google Shape;403;p22"/>
          <p:cNvPicPr preferRelativeResize="0"/>
          <p:nvPr/>
        </p:nvPicPr>
        <p:blipFill rotWithShape="1">
          <a:blip r:embed="rId3">
            <a:alphaModFix/>
          </a:blip>
          <a:srcRect b="0" l="79" r="79" t="0"/>
          <a:stretch/>
        </p:blipFill>
        <p:spPr>
          <a:xfrm>
            <a:off x="788850" y="1597875"/>
            <a:ext cx="4943299" cy="2784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23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To-do List</a:t>
            </a:r>
            <a:endParaRPr/>
          </a:p>
        </p:txBody>
      </p:sp>
      <p:sp>
        <p:nvSpPr>
          <p:cNvPr id="409" name="Google Shape;409;p23"/>
          <p:cNvSpPr txBox="1"/>
          <p:nvPr>
            <p:ph idx="1" type="body"/>
          </p:nvPr>
        </p:nvSpPr>
        <p:spPr>
          <a:xfrm>
            <a:off x="1303800" y="1597875"/>
            <a:ext cx="7030500" cy="29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DB:			</a:t>
            </a:r>
            <a:r>
              <a:rPr lang="en" sz="1800"/>
              <a:t>Status, Logs and Monitoring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DB:			TimescaleDB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Download:	Video Downloader - Method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Detection:	Custom trained YOLOv4-Tiny model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Tracking:		Improve Norfair distance function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Modules:	More Reports and Modules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Archiver:		Backup and Archive plan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SYS:		Scalable multiple instances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SYS:		Full loop testing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SYS:		</a:t>
            </a:r>
            <a:r>
              <a:rPr lang="en" sz="1800">
                <a:highlight>
                  <a:srgbClr val="FFF2CC"/>
                </a:highlight>
              </a:rPr>
              <a:t>(Almost) Real-time processing from RTSP</a:t>
            </a:r>
            <a:endParaRPr sz="1800">
              <a:highlight>
                <a:srgbClr val="FFF2CC"/>
              </a:highlight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Traffic Analysis System</a:t>
            </a:r>
            <a:endParaRPr/>
          </a:p>
        </p:txBody>
      </p:sp>
      <p:sp>
        <p:nvSpPr>
          <p:cNvPr id="284" name="Google Shape;284;p14"/>
          <p:cNvSpPr txBox="1"/>
          <p:nvPr>
            <p:ph idx="1" type="body"/>
          </p:nvPr>
        </p:nvSpPr>
        <p:spPr>
          <a:xfrm>
            <a:off x="1303800" y="1561050"/>
            <a:ext cx="7030500" cy="29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Video Downloader</a:t>
            </a:r>
            <a:endParaRPr sz="2000"/>
          </a:p>
          <a:p>
            <a:pPr indent="-3556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Object Detection System (YOLOv4)</a:t>
            </a:r>
            <a:endParaRPr sz="2000"/>
          </a:p>
          <a:p>
            <a:pPr indent="-3556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DB Uploader</a:t>
            </a:r>
            <a:endParaRPr sz="2000"/>
          </a:p>
          <a:p>
            <a:pPr indent="-3556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Object Tracking System (Norfair)</a:t>
            </a:r>
            <a:endParaRPr sz="2000"/>
          </a:p>
          <a:p>
            <a:pPr indent="-3556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Archiver</a:t>
            </a:r>
            <a:endParaRPr sz="2000"/>
          </a:p>
          <a:p>
            <a:pPr indent="-3556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Data Analysis Modules</a:t>
            </a:r>
            <a:endParaRPr sz="2000"/>
          </a:p>
          <a:p>
            <a:pPr indent="-355600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Vehicle types</a:t>
            </a:r>
            <a:endParaRPr sz="2000"/>
          </a:p>
          <a:p>
            <a:pPr indent="-355600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Traffic l</a:t>
            </a:r>
            <a:r>
              <a:rPr lang="en" sz="2000"/>
              <a:t>anes</a:t>
            </a:r>
            <a:endParaRPr sz="2000"/>
          </a:p>
          <a:p>
            <a:pPr indent="-355600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Speed</a:t>
            </a:r>
            <a:endParaRPr sz="2000"/>
          </a:p>
          <a:p>
            <a:pPr indent="-355600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Density, etc.</a:t>
            </a:r>
            <a:endParaRPr sz="20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15"/>
          <p:cNvSpPr txBox="1"/>
          <p:nvPr>
            <p:ph type="title"/>
          </p:nvPr>
        </p:nvSpPr>
        <p:spPr>
          <a:xfrm>
            <a:off x="1303800" y="594900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Traffic</a:t>
            </a:r>
            <a:r>
              <a:rPr lang="en"/>
              <a:t> Analysis System</a:t>
            </a:r>
            <a:endParaRPr/>
          </a:p>
        </p:txBody>
      </p:sp>
      <p:sp>
        <p:nvSpPr>
          <p:cNvPr id="290" name="Google Shape;290;p15"/>
          <p:cNvSpPr/>
          <p:nvPr/>
        </p:nvSpPr>
        <p:spPr>
          <a:xfrm>
            <a:off x="3315813" y="1525900"/>
            <a:ext cx="1067400" cy="695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Object Detection</a:t>
            </a:r>
            <a:endParaRPr b="1"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(YOLOv4)</a:t>
            </a:r>
            <a:endParaRPr b="1" sz="1200"/>
          </a:p>
        </p:txBody>
      </p:sp>
      <p:pic>
        <p:nvPicPr>
          <p:cNvPr id="291" name="Google Shape;29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24675" y="2472475"/>
            <a:ext cx="999300" cy="999300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15"/>
          <p:cNvSpPr/>
          <p:nvPr/>
        </p:nvSpPr>
        <p:spPr>
          <a:xfrm>
            <a:off x="6062374" y="1525900"/>
            <a:ext cx="1067400" cy="695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Object Tracking</a:t>
            </a:r>
            <a:endParaRPr b="1"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(Norfair)</a:t>
            </a:r>
            <a:endParaRPr b="1" sz="1200"/>
          </a:p>
        </p:txBody>
      </p:sp>
      <p:grpSp>
        <p:nvGrpSpPr>
          <p:cNvPr id="293" name="Google Shape;293;p15"/>
          <p:cNvGrpSpPr/>
          <p:nvPr/>
        </p:nvGrpSpPr>
        <p:grpSpPr>
          <a:xfrm>
            <a:off x="6032182" y="3676125"/>
            <a:ext cx="1166181" cy="798125"/>
            <a:chOff x="4016644" y="3806300"/>
            <a:chExt cx="1166181" cy="798125"/>
          </a:xfrm>
        </p:grpSpPr>
        <p:sp>
          <p:nvSpPr>
            <p:cNvPr id="294" name="Google Shape;294;p15"/>
            <p:cNvSpPr/>
            <p:nvPr/>
          </p:nvSpPr>
          <p:spPr>
            <a:xfrm>
              <a:off x="4016644" y="3806300"/>
              <a:ext cx="1067400" cy="6951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800"/>
            </a:p>
          </p:txBody>
        </p:sp>
        <p:sp>
          <p:nvSpPr>
            <p:cNvPr id="295" name="Google Shape;295;p15"/>
            <p:cNvSpPr/>
            <p:nvPr/>
          </p:nvSpPr>
          <p:spPr>
            <a:xfrm>
              <a:off x="4115425" y="3909325"/>
              <a:ext cx="1067400" cy="6951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/>
                <a:t>Data Analysis</a:t>
              </a:r>
              <a:endParaRPr b="1" sz="1200"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/>
                <a:t>Modules</a:t>
              </a:r>
              <a:endParaRPr b="1" sz="1200"/>
            </a:p>
          </p:txBody>
        </p:sp>
      </p:grpSp>
      <p:cxnSp>
        <p:nvCxnSpPr>
          <p:cNvPr id="296" name="Google Shape;296;p15"/>
          <p:cNvCxnSpPr>
            <a:stCxn id="295" idx="3"/>
          </p:cNvCxnSpPr>
          <p:nvPr/>
        </p:nvCxnSpPr>
        <p:spPr>
          <a:xfrm>
            <a:off x="7198363" y="4126700"/>
            <a:ext cx="364500" cy="8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97" name="Google Shape;297;p15"/>
          <p:cNvSpPr txBox="1"/>
          <p:nvPr/>
        </p:nvSpPr>
        <p:spPr>
          <a:xfrm>
            <a:off x="6943450" y="3093488"/>
            <a:ext cx="999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Nunito"/>
                <a:ea typeface="Nunito"/>
                <a:cs typeface="Nunito"/>
                <a:sym typeface="Nunito"/>
              </a:rPr>
              <a:t>Database</a:t>
            </a:r>
            <a:endParaRPr b="1" sz="1200">
              <a:latin typeface="Nunito"/>
              <a:ea typeface="Nunito"/>
              <a:cs typeface="Nunito"/>
              <a:sym typeface="Nunito"/>
            </a:endParaRPr>
          </a:p>
        </p:txBody>
      </p:sp>
      <p:grpSp>
        <p:nvGrpSpPr>
          <p:cNvPr id="298" name="Google Shape;298;p15"/>
          <p:cNvGrpSpPr/>
          <p:nvPr/>
        </p:nvGrpSpPr>
        <p:grpSpPr>
          <a:xfrm>
            <a:off x="7560550" y="3462800"/>
            <a:ext cx="1067325" cy="1327787"/>
            <a:chOff x="7568775" y="3592963"/>
            <a:chExt cx="1067325" cy="1327787"/>
          </a:xfrm>
        </p:grpSpPr>
        <p:pic>
          <p:nvPicPr>
            <p:cNvPr id="299" name="Google Shape;299;p1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568775" y="3592963"/>
              <a:ext cx="1067325" cy="10673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0" name="Google Shape;300;p15"/>
            <p:cNvSpPr txBox="1"/>
            <p:nvPr/>
          </p:nvSpPr>
          <p:spPr>
            <a:xfrm>
              <a:off x="7722638" y="4551450"/>
              <a:ext cx="7596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latin typeface="Nunito"/>
                  <a:ea typeface="Nunito"/>
                  <a:cs typeface="Nunito"/>
                  <a:sym typeface="Nunito"/>
                </a:rPr>
                <a:t>Reports</a:t>
              </a:r>
              <a:endParaRPr b="1" sz="1200"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  <p:pic>
        <p:nvPicPr>
          <p:cNvPr id="301" name="Google Shape;301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98675" y="1525899"/>
            <a:ext cx="543599" cy="543601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15"/>
          <p:cNvSpPr/>
          <p:nvPr/>
        </p:nvSpPr>
        <p:spPr>
          <a:xfrm>
            <a:off x="1833625" y="1525900"/>
            <a:ext cx="1067400" cy="695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Video</a:t>
            </a:r>
            <a:endParaRPr b="1"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Downloader</a:t>
            </a:r>
            <a:endParaRPr b="1" sz="1200"/>
          </a:p>
        </p:txBody>
      </p:sp>
      <p:sp>
        <p:nvSpPr>
          <p:cNvPr id="303" name="Google Shape;303;p15"/>
          <p:cNvSpPr/>
          <p:nvPr/>
        </p:nvSpPr>
        <p:spPr>
          <a:xfrm>
            <a:off x="4670238" y="2700325"/>
            <a:ext cx="1067400" cy="543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DB</a:t>
            </a:r>
            <a:endParaRPr b="1"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Uploader</a:t>
            </a:r>
            <a:endParaRPr b="1" sz="1200"/>
          </a:p>
        </p:txBody>
      </p:sp>
      <p:grpSp>
        <p:nvGrpSpPr>
          <p:cNvPr id="304" name="Google Shape;304;p15"/>
          <p:cNvGrpSpPr/>
          <p:nvPr/>
        </p:nvGrpSpPr>
        <p:grpSpPr>
          <a:xfrm>
            <a:off x="790663" y="1993050"/>
            <a:ext cx="759613" cy="814975"/>
            <a:chOff x="658438" y="1870575"/>
            <a:chExt cx="759613" cy="814975"/>
          </a:xfrm>
        </p:grpSpPr>
        <p:pic>
          <p:nvPicPr>
            <p:cNvPr id="305" name="Google Shape;305;p1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58450" y="1870575"/>
              <a:ext cx="759600" cy="2608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6" name="Google Shape;306;p15"/>
            <p:cNvSpPr txBox="1"/>
            <p:nvPr/>
          </p:nvSpPr>
          <p:spPr>
            <a:xfrm>
              <a:off x="658438" y="2131450"/>
              <a:ext cx="7596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latin typeface="Nunito"/>
                  <a:ea typeface="Nunito"/>
                  <a:cs typeface="Nunito"/>
                  <a:sym typeface="Nunito"/>
                </a:rPr>
                <a:t>CCTV NVR</a:t>
              </a:r>
              <a:endParaRPr b="1" sz="1200"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  <p:sp>
        <p:nvSpPr>
          <p:cNvPr id="307" name="Google Shape;307;p15"/>
          <p:cNvSpPr/>
          <p:nvPr/>
        </p:nvSpPr>
        <p:spPr>
          <a:xfrm>
            <a:off x="1722175" y="2700325"/>
            <a:ext cx="1290300" cy="543600"/>
          </a:xfrm>
          <a:prstGeom prst="flowChartAlternateProcess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Path: incoming</a:t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*.avi</a:t>
            </a:r>
            <a:endParaRPr sz="1200"/>
          </a:p>
        </p:txBody>
      </p:sp>
      <p:sp>
        <p:nvSpPr>
          <p:cNvPr id="308" name="Google Shape;308;p15"/>
          <p:cNvSpPr/>
          <p:nvPr/>
        </p:nvSpPr>
        <p:spPr>
          <a:xfrm>
            <a:off x="3315813" y="2700325"/>
            <a:ext cx="1067400" cy="543600"/>
          </a:xfrm>
          <a:prstGeom prst="flowChartAlternateProcess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Path: queue</a:t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*.npz, *.avi</a:t>
            </a:r>
            <a:endParaRPr sz="1200"/>
          </a:p>
        </p:txBody>
      </p:sp>
      <p:sp>
        <p:nvSpPr>
          <p:cNvPr id="309" name="Google Shape;309;p15"/>
          <p:cNvSpPr/>
          <p:nvPr/>
        </p:nvSpPr>
        <p:spPr>
          <a:xfrm>
            <a:off x="4665850" y="3719500"/>
            <a:ext cx="1067400" cy="543600"/>
          </a:xfrm>
          <a:prstGeom prst="flowChartAlternateProcess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Path: done</a:t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*.npz, *.avi</a:t>
            </a:r>
            <a:endParaRPr sz="1200"/>
          </a:p>
        </p:txBody>
      </p:sp>
      <p:sp>
        <p:nvSpPr>
          <p:cNvPr id="310" name="Google Shape;310;p15"/>
          <p:cNvSpPr/>
          <p:nvPr/>
        </p:nvSpPr>
        <p:spPr>
          <a:xfrm>
            <a:off x="1722175" y="3723250"/>
            <a:ext cx="1290300" cy="543600"/>
          </a:xfrm>
          <a:prstGeom prst="flowChartAlternateProcess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Path: archive</a:t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*.npz, *.avi</a:t>
            </a:r>
            <a:endParaRPr sz="1200"/>
          </a:p>
        </p:txBody>
      </p:sp>
      <p:sp>
        <p:nvSpPr>
          <p:cNvPr id="311" name="Google Shape;311;p15"/>
          <p:cNvSpPr/>
          <p:nvPr/>
        </p:nvSpPr>
        <p:spPr>
          <a:xfrm>
            <a:off x="3299513" y="3723250"/>
            <a:ext cx="1067400" cy="543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Archiver</a:t>
            </a:r>
            <a:endParaRPr b="1" sz="1200"/>
          </a:p>
        </p:txBody>
      </p:sp>
      <p:cxnSp>
        <p:nvCxnSpPr>
          <p:cNvPr id="312" name="Google Shape;312;p15"/>
          <p:cNvCxnSpPr>
            <a:endCxn id="302" idx="1"/>
          </p:cNvCxnSpPr>
          <p:nvPr/>
        </p:nvCxnSpPr>
        <p:spPr>
          <a:xfrm>
            <a:off x="1474225" y="1873450"/>
            <a:ext cx="359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13" name="Google Shape;313;p15"/>
          <p:cNvCxnSpPr>
            <a:stCxn id="302" idx="2"/>
            <a:endCxn id="307" idx="0"/>
          </p:cNvCxnSpPr>
          <p:nvPr/>
        </p:nvCxnSpPr>
        <p:spPr>
          <a:xfrm>
            <a:off x="2367325" y="2221000"/>
            <a:ext cx="0" cy="479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14" name="Google Shape;314;p15"/>
          <p:cNvCxnSpPr>
            <a:stCxn id="290" idx="2"/>
            <a:endCxn id="308" idx="0"/>
          </p:cNvCxnSpPr>
          <p:nvPr/>
        </p:nvCxnSpPr>
        <p:spPr>
          <a:xfrm>
            <a:off x="3849513" y="2221000"/>
            <a:ext cx="0" cy="479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15" name="Google Shape;315;p15"/>
          <p:cNvCxnSpPr/>
          <p:nvPr/>
        </p:nvCxnSpPr>
        <p:spPr>
          <a:xfrm flipH="1" rot="10800000">
            <a:off x="2523750" y="2276725"/>
            <a:ext cx="1193400" cy="36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16" name="Google Shape;316;p15"/>
          <p:cNvCxnSpPr>
            <a:stCxn id="308" idx="3"/>
            <a:endCxn id="303" idx="1"/>
          </p:cNvCxnSpPr>
          <p:nvPr/>
        </p:nvCxnSpPr>
        <p:spPr>
          <a:xfrm>
            <a:off x="4383213" y="2972125"/>
            <a:ext cx="287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17" name="Google Shape;317;p15"/>
          <p:cNvCxnSpPr>
            <a:stCxn id="303" idx="3"/>
            <a:endCxn id="291" idx="1"/>
          </p:cNvCxnSpPr>
          <p:nvPr/>
        </p:nvCxnSpPr>
        <p:spPr>
          <a:xfrm>
            <a:off x="5737638" y="2972125"/>
            <a:ext cx="287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18" name="Google Shape;318;p15"/>
          <p:cNvCxnSpPr/>
          <p:nvPr/>
        </p:nvCxnSpPr>
        <p:spPr>
          <a:xfrm>
            <a:off x="6573300" y="2274837"/>
            <a:ext cx="0" cy="251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319" name="Google Shape;319;p15"/>
          <p:cNvCxnSpPr>
            <a:endCxn id="294" idx="0"/>
          </p:cNvCxnSpPr>
          <p:nvPr/>
        </p:nvCxnSpPr>
        <p:spPr>
          <a:xfrm flipH="1">
            <a:off x="6565882" y="3428925"/>
            <a:ext cx="600" cy="247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320" name="Google Shape;320;p15"/>
          <p:cNvCxnSpPr>
            <a:stCxn id="303" idx="2"/>
            <a:endCxn id="309" idx="0"/>
          </p:cNvCxnSpPr>
          <p:nvPr/>
        </p:nvCxnSpPr>
        <p:spPr>
          <a:xfrm flipH="1">
            <a:off x="5199438" y="3243925"/>
            <a:ext cx="4500" cy="475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21" name="Google Shape;321;p15"/>
          <p:cNvCxnSpPr>
            <a:stCxn id="309" idx="1"/>
            <a:endCxn id="311" idx="3"/>
          </p:cNvCxnSpPr>
          <p:nvPr/>
        </p:nvCxnSpPr>
        <p:spPr>
          <a:xfrm flipH="1">
            <a:off x="4367050" y="3991300"/>
            <a:ext cx="298800" cy="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22" name="Google Shape;322;p15"/>
          <p:cNvCxnSpPr>
            <a:stCxn id="311" idx="1"/>
            <a:endCxn id="310" idx="3"/>
          </p:cNvCxnSpPr>
          <p:nvPr/>
        </p:nvCxnSpPr>
        <p:spPr>
          <a:xfrm rot="10800000">
            <a:off x="3012413" y="3995050"/>
            <a:ext cx="287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1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 Detection System (YOLOv4)</a:t>
            </a:r>
            <a:endParaRPr/>
          </a:p>
        </p:txBody>
      </p:sp>
      <p:sp>
        <p:nvSpPr>
          <p:cNvPr id="328" name="Google Shape;328;p16"/>
          <p:cNvSpPr/>
          <p:nvPr/>
        </p:nvSpPr>
        <p:spPr>
          <a:xfrm>
            <a:off x="1899675" y="1597875"/>
            <a:ext cx="2153400" cy="695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Object</a:t>
            </a:r>
            <a:r>
              <a:rPr b="1" lang="en" sz="1800"/>
              <a:t> Detection</a:t>
            </a:r>
            <a:endParaRPr b="1"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(YOLOv4)</a:t>
            </a:r>
            <a:endParaRPr b="1" sz="1800"/>
          </a:p>
        </p:txBody>
      </p:sp>
      <p:pic>
        <p:nvPicPr>
          <p:cNvPr id="329" name="Google Shape;32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3875" y="1597938"/>
            <a:ext cx="694975" cy="6949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0" name="Google Shape;330;p16"/>
          <p:cNvCxnSpPr>
            <a:stCxn id="329" idx="3"/>
            <a:endCxn id="328" idx="1"/>
          </p:cNvCxnSpPr>
          <p:nvPr/>
        </p:nvCxnSpPr>
        <p:spPr>
          <a:xfrm>
            <a:off x="1458850" y="1945425"/>
            <a:ext cx="440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31" name="Google Shape;331;p16"/>
          <p:cNvCxnSpPr>
            <a:stCxn id="328" idx="3"/>
            <a:endCxn id="332" idx="1"/>
          </p:cNvCxnSpPr>
          <p:nvPr/>
        </p:nvCxnSpPr>
        <p:spPr>
          <a:xfrm>
            <a:off x="4053075" y="1945425"/>
            <a:ext cx="519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33" name="Google Shape;333;p16"/>
          <p:cNvSpPr txBox="1"/>
          <p:nvPr/>
        </p:nvSpPr>
        <p:spPr>
          <a:xfrm>
            <a:off x="4572000" y="2417488"/>
            <a:ext cx="999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Nunito"/>
                <a:ea typeface="Nunito"/>
                <a:cs typeface="Nunito"/>
                <a:sym typeface="Nunito"/>
              </a:rPr>
              <a:t>File: npz</a:t>
            </a:r>
            <a:endParaRPr b="1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34" name="Google Shape;334;p16"/>
          <p:cNvSpPr txBox="1"/>
          <p:nvPr/>
        </p:nvSpPr>
        <p:spPr>
          <a:xfrm>
            <a:off x="731563" y="2233950"/>
            <a:ext cx="759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Nunito"/>
                <a:ea typeface="Nunito"/>
                <a:cs typeface="Nunito"/>
                <a:sym typeface="Nunito"/>
              </a:rPr>
              <a:t>CCTV Video</a:t>
            </a:r>
            <a:endParaRPr b="1">
              <a:latin typeface="Nunito"/>
              <a:ea typeface="Nunito"/>
              <a:cs typeface="Nunito"/>
              <a:sym typeface="Nunito"/>
            </a:endParaRPr>
          </a:p>
        </p:txBody>
      </p:sp>
      <p:graphicFrame>
        <p:nvGraphicFramePr>
          <p:cNvPr id="335" name="Google Shape;335;p16"/>
          <p:cNvGraphicFramePr/>
          <p:nvPr/>
        </p:nvGraphicFramePr>
        <p:xfrm>
          <a:off x="6090225" y="16362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{5C7ED570-8C1C-465F-B077-68FB9FE2AE5E}</a:tableStyleId>
              </a:tblPr>
              <a:tblGrid>
                <a:gridCol w="1123625"/>
                <a:gridCol w="1192325"/>
              </a:tblGrid>
              <a:tr h="3557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Column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Data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6D9EEB"/>
                    </a:solidFill>
                  </a:tcPr>
                </a:tc>
              </a:tr>
              <a:tr h="2798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* cctv_id</a:t>
                      </a:r>
                      <a:endParaRPr sz="1200"/>
                    </a:p>
                  </a:txBody>
                  <a:tcPr marT="45700" marB="0" marR="0" marL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200"/>
                        <a:t>0</a:t>
                      </a:r>
                      <a:endParaRPr i="1" sz="1200"/>
                    </a:p>
                  </a:txBody>
                  <a:tcPr marT="45700" marB="0" marR="0" marL="91425">
                    <a:solidFill>
                      <a:srgbClr val="CFE2F3"/>
                    </a:solidFill>
                  </a:tcPr>
                </a:tc>
              </a:tr>
              <a:tr h="2798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* cctv_date</a:t>
                      </a:r>
                      <a:endParaRPr sz="1200"/>
                    </a:p>
                  </a:txBody>
                  <a:tcPr marT="45700" marB="0" marR="0" marL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200"/>
                        <a:t>2021-04-09</a:t>
                      </a:r>
                      <a:endParaRPr i="1" sz="1200"/>
                    </a:p>
                  </a:txBody>
                  <a:tcPr marT="45700" marB="0" marR="0" marL="91425">
                    <a:solidFill>
                      <a:srgbClr val="CFE2F3"/>
                    </a:solidFill>
                  </a:tcPr>
                </a:tc>
              </a:tr>
              <a:tr h="2798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* frame_no</a:t>
                      </a:r>
                      <a:endParaRPr sz="1200"/>
                    </a:p>
                  </a:txBody>
                  <a:tcPr marT="45700" marB="0" marR="0" marL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200"/>
                        <a:t>297</a:t>
                      </a:r>
                      <a:endParaRPr i="1" sz="1200"/>
                    </a:p>
                  </a:txBody>
                  <a:tcPr marT="45700" marB="0" marR="0" marL="91425">
                    <a:solidFill>
                      <a:srgbClr val="CFE2F3"/>
                    </a:solidFill>
                  </a:tcPr>
                </a:tc>
              </a:tr>
              <a:tr h="2798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* object_no</a:t>
                      </a:r>
                      <a:endParaRPr sz="1200"/>
                    </a:p>
                  </a:txBody>
                  <a:tcPr marT="45700" marB="0" marR="0" marL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200"/>
                        <a:t>1</a:t>
                      </a:r>
                      <a:endParaRPr i="1" sz="1200"/>
                    </a:p>
                  </a:txBody>
                  <a:tcPr marT="45700" marB="0" marR="0" marL="91425">
                    <a:solidFill>
                      <a:srgbClr val="CFE2F3"/>
                    </a:solidFill>
                  </a:tcPr>
                </a:tc>
              </a:tr>
              <a:tr h="2798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class</a:t>
                      </a:r>
                      <a:endParaRPr sz="1200"/>
                    </a:p>
                  </a:txBody>
                  <a:tcPr marT="45700" marB="0" marR="0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200"/>
                        <a:t>0</a:t>
                      </a:r>
                      <a:endParaRPr i="1" sz="1200"/>
                    </a:p>
                  </a:txBody>
                  <a:tcPr marT="45700" marB="0" marR="0" marL="91425"/>
                </a:tc>
              </a:tr>
              <a:tr h="2798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score</a:t>
                      </a:r>
                      <a:endParaRPr sz="1200"/>
                    </a:p>
                  </a:txBody>
                  <a:tcPr marT="45700" marB="0" marR="0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200"/>
                        <a:t>0.51233</a:t>
                      </a:r>
                      <a:endParaRPr i="1" sz="1200"/>
                    </a:p>
                  </a:txBody>
                  <a:tcPr marT="45700" marB="0" marR="0" marL="91425"/>
                </a:tc>
              </a:tr>
              <a:tr h="2798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x1</a:t>
                      </a:r>
                      <a:endParaRPr sz="1200"/>
                    </a:p>
                  </a:txBody>
                  <a:tcPr marT="45700" marB="0" marR="0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200"/>
                        <a:t>226</a:t>
                      </a:r>
                      <a:endParaRPr i="1" sz="1200"/>
                    </a:p>
                  </a:txBody>
                  <a:tcPr marT="45700" marB="0" marR="0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2798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y1</a:t>
                      </a:r>
                      <a:endParaRPr sz="1200"/>
                    </a:p>
                  </a:txBody>
                  <a:tcPr marT="45700" marB="0" marR="0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200"/>
                        <a:t>482</a:t>
                      </a:r>
                      <a:endParaRPr i="1" sz="1200"/>
                    </a:p>
                  </a:txBody>
                  <a:tcPr marT="45700" marB="0" marR="0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2798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x2</a:t>
                      </a:r>
                      <a:endParaRPr sz="1200"/>
                    </a:p>
                  </a:txBody>
                  <a:tcPr marT="45700" marB="0" marR="0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200"/>
                        <a:t>123</a:t>
                      </a:r>
                      <a:endParaRPr i="1" sz="1200"/>
                    </a:p>
                  </a:txBody>
                  <a:tcPr marT="45700" marB="0" marR="0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2798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y2</a:t>
                      </a:r>
                      <a:endParaRPr sz="1200"/>
                    </a:p>
                  </a:txBody>
                  <a:tcPr marT="45700" marB="0" marR="0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200"/>
                        <a:t>247</a:t>
                      </a:r>
                      <a:endParaRPr i="1" sz="1200"/>
                    </a:p>
                  </a:txBody>
                  <a:tcPr marT="45700" marB="0" marR="0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</a:tbl>
          </a:graphicData>
        </a:graphic>
      </p:graphicFrame>
      <p:sp>
        <p:nvSpPr>
          <p:cNvPr id="336" name="Google Shape;336;p16"/>
          <p:cNvSpPr txBox="1"/>
          <p:nvPr/>
        </p:nvSpPr>
        <p:spPr>
          <a:xfrm>
            <a:off x="5986375" y="1266975"/>
            <a:ext cx="2453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Nunito"/>
                <a:ea typeface="Nunito"/>
                <a:cs typeface="Nunito"/>
                <a:sym typeface="Nunito"/>
              </a:rPr>
              <a:t>Table: </a:t>
            </a:r>
            <a:r>
              <a:rPr lang="en" sz="1200">
                <a:latin typeface="Nunito"/>
                <a:ea typeface="Nunito"/>
                <a:cs typeface="Nunito"/>
                <a:sym typeface="Nunito"/>
              </a:rPr>
              <a:t>detect</a:t>
            </a:r>
            <a:endParaRPr i="1" sz="120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37" name="Google Shape;33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31625" y="1616800"/>
            <a:ext cx="542925" cy="657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88350" y="2618225"/>
            <a:ext cx="2776037" cy="2182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1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 Tracking System (Norfair)</a:t>
            </a:r>
            <a:endParaRPr/>
          </a:p>
        </p:txBody>
      </p:sp>
      <p:pic>
        <p:nvPicPr>
          <p:cNvPr id="344" name="Google Shape;34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3625" y="1742300"/>
            <a:ext cx="999300" cy="999300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17"/>
          <p:cNvSpPr/>
          <p:nvPr/>
        </p:nvSpPr>
        <p:spPr>
          <a:xfrm>
            <a:off x="732125" y="1806025"/>
            <a:ext cx="1954500" cy="695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Object Tracking</a:t>
            </a:r>
            <a:endParaRPr b="1"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(Norfair)</a:t>
            </a:r>
            <a:endParaRPr b="1" sz="1800"/>
          </a:p>
        </p:txBody>
      </p:sp>
      <p:cxnSp>
        <p:nvCxnSpPr>
          <p:cNvPr id="346" name="Google Shape;346;p17"/>
          <p:cNvCxnSpPr/>
          <p:nvPr/>
        </p:nvCxnSpPr>
        <p:spPr>
          <a:xfrm rot="10800000">
            <a:off x="2693925" y="1984075"/>
            <a:ext cx="2017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47" name="Google Shape;347;p17"/>
          <p:cNvSpPr txBox="1"/>
          <p:nvPr/>
        </p:nvSpPr>
        <p:spPr>
          <a:xfrm>
            <a:off x="4663625" y="2660438"/>
            <a:ext cx="999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Nunito"/>
                <a:ea typeface="Nunito"/>
                <a:cs typeface="Nunito"/>
                <a:sym typeface="Nunito"/>
              </a:rPr>
              <a:t>Database</a:t>
            </a:r>
            <a:endParaRPr b="1">
              <a:latin typeface="Nunito"/>
              <a:ea typeface="Nunito"/>
              <a:cs typeface="Nunito"/>
              <a:sym typeface="Nunito"/>
            </a:endParaRPr>
          </a:p>
        </p:txBody>
      </p:sp>
      <p:graphicFrame>
        <p:nvGraphicFramePr>
          <p:cNvPr id="348" name="Google Shape;348;p17"/>
          <p:cNvGraphicFramePr/>
          <p:nvPr/>
        </p:nvGraphicFramePr>
        <p:xfrm>
          <a:off x="6088838" y="16977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{5C7ED570-8C1C-465F-B077-68FB9FE2AE5E}</a:tableStyleId>
              </a:tblPr>
              <a:tblGrid>
                <a:gridCol w="1124050"/>
                <a:gridCol w="1177775"/>
              </a:tblGrid>
              <a:tr h="384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Column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Data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D9EEB"/>
                    </a:solidFill>
                  </a:tcPr>
                </a:tc>
              </a:tr>
              <a:tr h="247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* cctv_id</a:t>
                      </a:r>
                      <a:endParaRPr sz="1200"/>
                    </a:p>
                  </a:txBody>
                  <a:tcPr marT="45700" marB="0" marR="0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200"/>
                        <a:t>0</a:t>
                      </a:r>
                      <a:endParaRPr i="1" sz="1200"/>
                    </a:p>
                  </a:txBody>
                  <a:tcPr marT="45700" marB="0" marR="0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  <a:tr h="247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* cctv_date</a:t>
                      </a:r>
                      <a:endParaRPr sz="1200"/>
                    </a:p>
                  </a:txBody>
                  <a:tcPr marT="45700" marB="0" marR="0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200"/>
                        <a:t>2021-04-09</a:t>
                      </a:r>
                      <a:endParaRPr i="1" sz="1200"/>
                    </a:p>
                  </a:txBody>
                  <a:tcPr marT="45700" marB="0" marR="0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  <a:tr h="247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* frame_no</a:t>
                      </a:r>
                      <a:endParaRPr sz="1200"/>
                    </a:p>
                  </a:txBody>
                  <a:tcPr marT="45700" marB="0" marR="0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200"/>
                        <a:t>297</a:t>
                      </a:r>
                      <a:endParaRPr i="1" sz="1200"/>
                    </a:p>
                  </a:txBody>
                  <a:tcPr marT="45700" marB="0" marR="0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  <a:tr h="247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* object_id</a:t>
                      </a:r>
                      <a:endParaRPr sz="1200"/>
                    </a:p>
                  </a:txBody>
                  <a:tcPr marT="45700" marB="0" marR="0" marL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200"/>
                        <a:t>2</a:t>
                      </a:r>
                      <a:endParaRPr i="1" sz="1200"/>
                    </a:p>
                  </a:txBody>
                  <a:tcPr marT="45700" marB="0" marR="0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  <a:tr h="247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class</a:t>
                      </a:r>
                      <a:endParaRPr sz="1200"/>
                    </a:p>
                  </a:txBody>
                  <a:tcPr marT="45700" marB="0" marR="0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200"/>
                        <a:t>0</a:t>
                      </a:r>
                      <a:endParaRPr i="1" sz="1200"/>
                    </a:p>
                  </a:txBody>
                  <a:tcPr marT="45700" marB="0" marR="0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7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score</a:t>
                      </a:r>
                      <a:endParaRPr sz="1200"/>
                    </a:p>
                  </a:txBody>
                  <a:tcPr marT="45700" marB="0" marR="0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200"/>
                        <a:t>0.51233</a:t>
                      </a:r>
                      <a:endParaRPr i="1" sz="1200"/>
                    </a:p>
                  </a:txBody>
                  <a:tcPr marT="45700" marB="0" marR="0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7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x1</a:t>
                      </a:r>
                      <a:endParaRPr sz="1200"/>
                    </a:p>
                  </a:txBody>
                  <a:tcPr marT="45700" marB="0" marR="0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200"/>
                        <a:t>226</a:t>
                      </a:r>
                      <a:endParaRPr i="1" sz="1200"/>
                    </a:p>
                  </a:txBody>
                  <a:tcPr marT="45700" marB="0" marR="0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7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y1</a:t>
                      </a:r>
                      <a:endParaRPr sz="1200"/>
                    </a:p>
                  </a:txBody>
                  <a:tcPr marT="45700" marB="0" marR="0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200"/>
                        <a:t>482</a:t>
                      </a:r>
                      <a:endParaRPr i="1" sz="1200"/>
                    </a:p>
                  </a:txBody>
                  <a:tcPr marT="45700" marB="0" marR="0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7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x2</a:t>
                      </a:r>
                      <a:endParaRPr sz="1200"/>
                    </a:p>
                  </a:txBody>
                  <a:tcPr marT="45700" marB="0" marR="0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200"/>
                        <a:t>123</a:t>
                      </a:r>
                      <a:endParaRPr i="1" sz="1200"/>
                    </a:p>
                  </a:txBody>
                  <a:tcPr marT="45700" marB="0" marR="0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7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y2</a:t>
                      </a:r>
                      <a:endParaRPr sz="1200"/>
                    </a:p>
                  </a:txBody>
                  <a:tcPr marT="45700" marB="0" marR="0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200"/>
                        <a:t>247</a:t>
                      </a:r>
                      <a:endParaRPr i="1" sz="1200"/>
                    </a:p>
                  </a:txBody>
                  <a:tcPr marT="45700" marB="0" marR="0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7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live</a:t>
                      </a:r>
                      <a:endParaRPr sz="1200"/>
                    </a:p>
                  </a:txBody>
                  <a:tcPr marT="45700" marB="0" marR="0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200"/>
                        <a:t>True</a:t>
                      </a:r>
                      <a:endParaRPr i="1" sz="1200"/>
                    </a:p>
                  </a:txBody>
                  <a:tcPr marT="45700" marB="0" marR="0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</a:tbl>
          </a:graphicData>
        </a:graphic>
      </p:graphicFrame>
      <p:sp>
        <p:nvSpPr>
          <p:cNvPr id="349" name="Google Shape;349;p17"/>
          <p:cNvSpPr txBox="1"/>
          <p:nvPr/>
        </p:nvSpPr>
        <p:spPr>
          <a:xfrm>
            <a:off x="3196225" y="1655350"/>
            <a:ext cx="1735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Nunito"/>
                <a:ea typeface="Nunito"/>
                <a:cs typeface="Nunito"/>
                <a:sym typeface="Nunito"/>
              </a:rPr>
              <a:t>Table: </a:t>
            </a:r>
            <a:r>
              <a:rPr lang="en" sz="1100">
                <a:latin typeface="Nunito"/>
                <a:ea typeface="Nunito"/>
                <a:cs typeface="Nunito"/>
                <a:sym typeface="Nunito"/>
              </a:rPr>
              <a:t>detect</a:t>
            </a:r>
            <a:endParaRPr i="1" sz="1100"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350" name="Google Shape;350;p17"/>
          <p:cNvCxnSpPr/>
          <p:nvPr/>
        </p:nvCxnSpPr>
        <p:spPr>
          <a:xfrm rot="10800000">
            <a:off x="2693925" y="2381950"/>
            <a:ext cx="2017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351" name="Google Shape;351;p17"/>
          <p:cNvSpPr txBox="1"/>
          <p:nvPr/>
        </p:nvSpPr>
        <p:spPr>
          <a:xfrm>
            <a:off x="3168000" y="2066813"/>
            <a:ext cx="1735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Nunito"/>
                <a:ea typeface="Nunito"/>
                <a:cs typeface="Nunito"/>
                <a:sym typeface="Nunito"/>
              </a:rPr>
              <a:t>Table: </a:t>
            </a:r>
            <a:r>
              <a:rPr lang="en" sz="1100">
                <a:latin typeface="Nunito"/>
                <a:ea typeface="Nunito"/>
                <a:cs typeface="Nunito"/>
                <a:sym typeface="Nunito"/>
              </a:rPr>
              <a:t>track</a:t>
            </a:r>
            <a:endParaRPr i="1" sz="11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52" name="Google Shape;352;p17"/>
          <p:cNvSpPr txBox="1"/>
          <p:nvPr/>
        </p:nvSpPr>
        <p:spPr>
          <a:xfrm>
            <a:off x="5997088" y="1328463"/>
            <a:ext cx="2301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Nunito"/>
                <a:ea typeface="Nunito"/>
                <a:cs typeface="Nunito"/>
                <a:sym typeface="Nunito"/>
              </a:rPr>
              <a:t>Table: </a:t>
            </a:r>
            <a:r>
              <a:rPr lang="en" sz="1200">
                <a:latin typeface="Nunito"/>
                <a:ea typeface="Nunito"/>
                <a:cs typeface="Nunito"/>
                <a:sym typeface="Nunito"/>
              </a:rPr>
              <a:t>track</a:t>
            </a:r>
            <a:endParaRPr i="1" sz="120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53" name="Google Shape;35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07050" y="2652575"/>
            <a:ext cx="2582500" cy="21511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1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 Tracking System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Accurate Class Identification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359" name="Google Shape;359;p18"/>
          <p:cNvGraphicFramePr/>
          <p:nvPr/>
        </p:nvGraphicFramePr>
        <p:xfrm>
          <a:off x="6094150" y="374995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{5C7ED570-8C1C-465F-B077-68FB9FE2AE5E}</a:tableStyleId>
              </a:tblPr>
              <a:tblGrid>
                <a:gridCol w="1123625"/>
                <a:gridCol w="1192325"/>
              </a:tblGrid>
              <a:tr h="318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Class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Total Score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6D9EEB"/>
                    </a:solidFill>
                  </a:tcPr>
                </a:tc>
              </a:tr>
              <a:tr h="267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2 (car)</a:t>
                      </a:r>
                      <a:endParaRPr sz="1200"/>
                    </a:p>
                  </a:txBody>
                  <a:tcPr marT="45700" marB="0" marR="0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200"/>
                        <a:t>1.01</a:t>
                      </a:r>
                      <a:endParaRPr i="1" sz="1200"/>
                    </a:p>
                  </a:txBody>
                  <a:tcPr marT="45700" marB="0" marR="0" marL="91425"/>
                </a:tc>
              </a:tr>
              <a:tr h="267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7 (truck)</a:t>
                      </a:r>
                      <a:endParaRPr sz="1200"/>
                    </a:p>
                  </a:txBody>
                  <a:tcPr marT="45700" marB="0" marR="0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200"/>
                        <a:t>28.76</a:t>
                      </a:r>
                      <a:endParaRPr i="1" sz="1200"/>
                    </a:p>
                  </a:txBody>
                  <a:tcPr marT="45700" marB="0" marR="0" marL="91425">
                    <a:solidFill>
                      <a:srgbClr val="CFE2F3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60" name="Google Shape;360;p18"/>
          <p:cNvGraphicFramePr/>
          <p:nvPr/>
        </p:nvGraphicFramePr>
        <p:xfrm>
          <a:off x="2234875" y="20101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{5C7ED570-8C1C-465F-B077-68FB9FE2AE5E}</a:tableStyleId>
              </a:tblPr>
              <a:tblGrid>
                <a:gridCol w="801050"/>
                <a:gridCol w="710200"/>
                <a:gridCol w="778050"/>
                <a:gridCol w="778050"/>
              </a:tblGrid>
              <a:tr h="3574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Frame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Class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</a:rPr>
                        <a:t>Score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Pos (Y)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6D9EEB"/>
                    </a:solidFill>
                  </a:tcPr>
                </a:tc>
              </a:tr>
              <a:tr h="304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608</a:t>
                      </a:r>
                      <a:endParaRPr sz="1200"/>
                    </a:p>
                  </a:txBody>
                  <a:tcPr marT="45700" marB="0" marR="0" marL="13715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T="45700" marB="0" marR="0" marL="13715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200"/>
                        <a:t>0.51</a:t>
                      </a:r>
                      <a:endParaRPr i="1" sz="1200"/>
                    </a:p>
                  </a:txBody>
                  <a:tcPr marT="45700" marB="0" marR="0" marL="13715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200"/>
                        <a:t>353</a:t>
                      </a:r>
                      <a:endParaRPr i="1" sz="1200"/>
                    </a:p>
                  </a:txBody>
                  <a:tcPr marT="45700" marB="0" marR="0" marL="137150"/>
                </a:tc>
              </a:tr>
              <a:tr h="304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609</a:t>
                      </a:r>
                      <a:endParaRPr/>
                    </a:p>
                  </a:txBody>
                  <a:tcPr marT="45700" marB="0" marR="0" marL="137150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T="45700" marB="0" marR="0" marL="13715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200"/>
                        <a:t>0.50</a:t>
                      </a:r>
                      <a:endParaRPr i="1" sz="1200"/>
                    </a:p>
                  </a:txBody>
                  <a:tcPr marT="45700" marB="0" marR="0" marL="13715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200"/>
                        <a:t>360</a:t>
                      </a:r>
                      <a:endParaRPr i="1" sz="1200"/>
                    </a:p>
                  </a:txBody>
                  <a:tcPr marT="45700" marB="0" marR="0" marL="137150"/>
                </a:tc>
              </a:tr>
              <a:tr h="304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610</a:t>
                      </a:r>
                      <a:endParaRPr/>
                    </a:p>
                  </a:txBody>
                  <a:tcPr marT="45700" marB="0" marR="0" marL="13715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</a:t>
                      </a:r>
                      <a:endParaRPr/>
                    </a:p>
                  </a:txBody>
                  <a:tcPr marT="45700" marB="0" marR="0" marL="13715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200"/>
                        <a:t>0.91</a:t>
                      </a:r>
                      <a:endParaRPr i="1" sz="1200"/>
                    </a:p>
                  </a:txBody>
                  <a:tcPr marT="45700" marB="0" marR="0" marL="13715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200"/>
                        <a:t>368</a:t>
                      </a:r>
                      <a:endParaRPr i="1" sz="1200"/>
                    </a:p>
                  </a:txBody>
                  <a:tcPr marT="45700" marB="0" marR="0" marL="13715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04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611</a:t>
                      </a:r>
                      <a:endParaRPr/>
                    </a:p>
                  </a:txBody>
                  <a:tcPr marT="45700" marB="0" marR="0" marL="13715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</a:t>
                      </a:r>
                      <a:endParaRPr/>
                    </a:p>
                  </a:txBody>
                  <a:tcPr marT="45700" marB="0" marR="0" marL="13715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200"/>
                        <a:t>0.91</a:t>
                      </a:r>
                      <a:endParaRPr i="1" sz="1200"/>
                    </a:p>
                  </a:txBody>
                  <a:tcPr marT="45700" marB="0" marR="0" marL="13715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200"/>
                        <a:t>373</a:t>
                      </a:r>
                      <a:endParaRPr i="1" sz="1200"/>
                    </a:p>
                  </a:txBody>
                  <a:tcPr marT="45700" marB="0" marR="0" marL="13715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04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612</a:t>
                      </a:r>
                      <a:endParaRPr/>
                    </a:p>
                  </a:txBody>
                  <a:tcPr marT="45700" marB="0" marR="0" marL="13715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</a:t>
                      </a:r>
                      <a:endParaRPr/>
                    </a:p>
                  </a:txBody>
                  <a:tcPr marT="45700" marB="0" marR="0" marL="13715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200"/>
                        <a:t>0.70</a:t>
                      </a:r>
                      <a:endParaRPr i="1" sz="1200"/>
                    </a:p>
                  </a:txBody>
                  <a:tcPr marT="45700" marB="0" marR="0" marL="13715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200"/>
                        <a:t>385</a:t>
                      </a:r>
                      <a:endParaRPr i="1" sz="1200"/>
                    </a:p>
                  </a:txBody>
                  <a:tcPr marT="45700" marB="0" marR="0" marL="13715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97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45700" marB="0" marR="0" marL="13715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45700" marB="0" marR="0" marL="13715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i="1" sz="100"/>
                    </a:p>
                  </a:txBody>
                  <a:tcPr marT="45700" marB="0" marR="0" marL="13715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i="1" sz="100"/>
                    </a:p>
                  </a:txBody>
                  <a:tcPr marT="45700" marB="0" marR="0" marL="13715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rgbClr val="CFE2F3"/>
                    </a:solidFill>
                  </a:tcPr>
                </a:tc>
              </a:tr>
              <a:tr h="304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642</a:t>
                      </a:r>
                      <a:endParaRPr/>
                    </a:p>
                  </a:txBody>
                  <a:tcPr marT="45700" marB="0" marR="0" marL="13715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</a:t>
                      </a:r>
                      <a:endParaRPr/>
                    </a:p>
                  </a:txBody>
                  <a:tcPr marT="45700" marB="0" marR="0" marL="13715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200"/>
                        <a:t>0.92</a:t>
                      </a:r>
                      <a:endParaRPr i="1" sz="1200"/>
                    </a:p>
                  </a:txBody>
                  <a:tcPr marT="45700" marB="0" marR="0" marL="13715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200"/>
                        <a:t>974</a:t>
                      </a:r>
                      <a:endParaRPr i="1" sz="1200"/>
                    </a:p>
                  </a:txBody>
                  <a:tcPr marT="45700" marB="0" marR="0" marL="13715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04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643</a:t>
                      </a:r>
                      <a:endParaRPr/>
                    </a:p>
                  </a:txBody>
                  <a:tcPr marT="45700" marB="0" marR="0" marL="13715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</a:t>
                      </a:r>
                      <a:endParaRPr/>
                    </a:p>
                  </a:txBody>
                  <a:tcPr marT="45700" marB="0" marR="0" marL="13715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200"/>
                        <a:t>0.92</a:t>
                      </a:r>
                      <a:endParaRPr i="1" sz="1200"/>
                    </a:p>
                  </a:txBody>
                  <a:tcPr marT="45700" marB="0" marR="0" marL="13715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200"/>
                        <a:t>997</a:t>
                      </a:r>
                      <a:endParaRPr i="1" sz="1200"/>
                    </a:p>
                  </a:txBody>
                  <a:tcPr marT="45700" marB="0" marR="0" marL="13715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</a:tbl>
          </a:graphicData>
        </a:graphic>
      </p:graphicFrame>
      <p:pic>
        <p:nvPicPr>
          <p:cNvPr id="361" name="Google Shape;36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7025" y="2003148"/>
            <a:ext cx="1193335" cy="1341527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p18"/>
          <p:cNvSpPr/>
          <p:nvPr/>
        </p:nvSpPr>
        <p:spPr>
          <a:xfrm>
            <a:off x="5593250" y="4068000"/>
            <a:ext cx="382800" cy="210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p18"/>
          <p:cNvSpPr txBox="1"/>
          <p:nvPr/>
        </p:nvSpPr>
        <p:spPr>
          <a:xfrm>
            <a:off x="2150130" y="1688300"/>
            <a:ext cx="3152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Nunito"/>
                <a:ea typeface="Nunito"/>
                <a:cs typeface="Nunito"/>
                <a:sym typeface="Nunito"/>
              </a:rPr>
              <a:t>Table: </a:t>
            </a:r>
            <a:r>
              <a:rPr lang="en" sz="1200">
                <a:latin typeface="Nunito"/>
                <a:ea typeface="Nunito"/>
                <a:cs typeface="Nunito"/>
                <a:sym typeface="Nunito"/>
              </a:rPr>
              <a:t>track (filtered by Y position)</a:t>
            </a:r>
            <a:endParaRPr i="1" sz="12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64" name="Google Shape;364;p18"/>
          <p:cNvSpPr txBox="1"/>
          <p:nvPr/>
        </p:nvSpPr>
        <p:spPr>
          <a:xfrm>
            <a:off x="6124088" y="2280038"/>
            <a:ext cx="2301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Nunito"/>
                <a:ea typeface="Nunito"/>
                <a:cs typeface="Nunito"/>
                <a:sym typeface="Nunito"/>
              </a:rPr>
              <a:t>Table: </a:t>
            </a:r>
            <a:r>
              <a:rPr lang="en" sz="1200">
                <a:latin typeface="Nunito"/>
                <a:ea typeface="Nunito"/>
                <a:cs typeface="Nunito"/>
                <a:sym typeface="Nunito"/>
              </a:rPr>
              <a:t>object (raw score)</a:t>
            </a:r>
            <a:endParaRPr i="1" sz="1200">
              <a:latin typeface="Nunito"/>
              <a:ea typeface="Nunito"/>
              <a:cs typeface="Nunito"/>
              <a:sym typeface="Nunito"/>
            </a:endParaRPr>
          </a:p>
        </p:txBody>
      </p:sp>
      <p:grpSp>
        <p:nvGrpSpPr>
          <p:cNvPr id="365" name="Google Shape;365;p18"/>
          <p:cNvGrpSpPr/>
          <p:nvPr/>
        </p:nvGrpSpPr>
        <p:grpSpPr>
          <a:xfrm>
            <a:off x="5672500" y="1597863"/>
            <a:ext cx="3159250" cy="1773060"/>
            <a:chOff x="5672500" y="1597863"/>
            <a:chExt cx="3159250" cy="1773060"/>
          </a:xfrm>
        </p:grpSpPr>
        <p:pic>
          <p:nvPicPr>
            <p:cNvPr id="366" name="Google Shape;366;p1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672500" y="1597863"/>
              <a:ext cx="3152102" cy="177306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7" name="Google Shape;367;p18"/>
            <p:cNvSpPr txBox="1"/>
            <p:nvPr/>
          </p:nvSpPr>
          <p:spPr>
            <a:xfrm>
              <a:off x="5679650" y="2003150"/>
              <a:ext cx="3152100" cy="1050000"/>
            </a:xfrm>
            <a:prstGeom prst="rect">
              <a:avLst/>
            </a:prstGeom>
            <a:solidFill>
              <a:srgbClr val="0047FF">
                <a:alpha val="2626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365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FFFFFF"/>
                  </a:solidFill>
                  <a:latin typeface="Nunito"/>
                  <a:ea typeface="Nunito"/>
                  <a:cs typeface="Nunito"/>
                  <a:sym typeface="Nunito"/>
                </a:rPr>
                <a:t>Most Accurate Detection Area</a:t>
              </a:r>
              <a:endParaRPr b="1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  <p:sp>
        <p:nvSpPr>
          <p:cNvPr id="368" name="Google Shape;368;p18"/>
          <p:cNvSpPr txBox="1"/>
          <p:nvPr/>
        </p:nvSpPr>
        <p:spPr>
          <a:xfrm>
            <a:off x="6025400" y="3435250"/>
            <a:ext cx="2384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Nunito"/>
                <a:ea typeface="Nunito"/>
                <a:cs typeface="Nunito"/>
                <a:sym typeface="Nunito"/>
              </a:rPr>
              <a:t>Table: </a:t>
            </a:r>
            <a:r>
              <a:rPr lang="en" sz="1200">
                <a:latin typeface="Nunito"/>
                <a:ea typeface="Nunito"/>
                <a:cs typeface="Nunito"/>
                <a:sym typeface="Nunito"/>
              </a:rPr>
              <a:t>object (raw scores)</a:t>
            </a:r>
            <a:endParaRPr i="1" sz="1200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19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Analysis Modules</a:t>
            </a:r>
            <a:endParaRPr/>
          </a:p>
        </p:txBody>
      </p:sp>
      <p:pic>
        <p:nvPicPr>
          <p:cNvPr id="374" name="Google Shape;37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6987" y="1641275"/>
            <a:ext cx="999300" cy="999300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19"/>
          <p:cNvSpPr/>
          <p:nvPr/>
        </p:nvSpPr>
        <p:spPr>
          <a:xfrm>
            <a:off x="1185650" y="1690350"/>
            <a:ext cx="2017800" cy="695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Data Analysis</a:t>
            </a:r>
            <a:endParaRPr b="1"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Modules</a:t>
            </a:r>
            <a:endParaRPr b="1" sz="1800"/>
          </a:p>
        </p:txBody>
      </p:sp>
      <p:sp>
        <p:nvSpPr>
          <p:cNvPr id="376" name="Google Shape;376;p19"/>
          <p:cNvSpPr/>
          <p:nvPr/>
        </p:nvSpPr>
        <p:spPr>
          <a:xfrm>
            <a:off x="1284425" y="1793375"/>
            <a:ext cx="2017800" cy="695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Data Analysis</a:t>
            </a:r>
            <a:endParaRPr b="1"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Modules</a:t>
            </a:r>
            <a:endParaRPr b="1" sz="1800"/>
          </a:p>
        </p:txBody>
      </p:sp>
      <p:pic>
        <p:nvPicPr>
          <p:cNvPr id="377" name="Google Shape;377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78225" y="3088913"/>
            <a:ext cx="1067325" cy="1067325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19"/>
          <p:cNvSpPr txBox="1"/>
          <p:nvPr/>
        </p:nvSpPr>
        <p:spPr>
          <a:xfrm>
            <a:off x="4286988" y="2488463"/>
            <a:ext cx="999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Nunito"/>
                <a:ea typeface="Nunito"/>
                <a:cs typeface="Nunito"/>
                <a:sym typeface="Nunito"/>
              </a:rPr>
              <a:t>Database</a:t>
            </a:r>
            <a:endParaRPr b="1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79" name="Google Shape;379;p19"/>
          <p:cNvSpPr txBox="1"/>
          <p:nvPr/>
        </p:nvSpPr>
        <p:spPr>
          <a:xfrm>
            <a:off x="4290388" y="4027775"/>
            <a:ext cx="843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Nunito"/>
                <a:ea typeface="Nunito"/>
                <a:cs typeface="Nunito"/>
                <a:sym typeface="Nunito"/>
              </a:rPr>
              <a:t>Reports</a:t>
            </a:r>
            <a:endParaRPr b="1"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380" name="Google Shape;380;p19"/>
          <p:cNvCxnSpPr>
            <a:stCxn id="376" idx="3"/>
            <a:endCxn id="374" idx="1"/>
          </p:cNvCxnSpPr>
          <p:nvPr/>
        </p:nvCxnSpPr>
        <p:spPr>
          <a:xfrm>
            <a:off x="3302225" y="2140925"/>
            <a:ext cx="984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381" name="Google Shape;381;p19"/>
          <p:cNvCxnSpPr/>
          <p:nvPr/>
        </p:nvCxnSpPr>
        <p:spPr>
          <a:xfrm>
            <a:off x="3308838" y="2504650"/>
            <a:ext cx="917100" cy="83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82" name="Google Shape;382;p19"/>
          <p:cNvSpPr txBox="1"/>
          <p:nvPr/>
        </p:nvSpPr>
        <p:spPr>
          <a:xfrm>
            <a:off x="5891138" y="2017925"/>
            <a:ext cx="2688300" cy="20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Nunito"/>
                <a:ea typeface="Nunito"/>
                <a:cs typeface="Nunito"/>
                <a:sym typeface="Nunito"/>
              </a:rPr>
              <a:t>Reports</a:t>
            </a:r>
            <a:endParaRPr b="1" sz="20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latin typeface="Nunito"/>
              <a:ea typeface="Nunito"/>
              <a:cs typeface="Nunito"/>
              <a:sym typeface="Nuni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unito"/>
              <a:buChar char="-"/>
            </a:pPr>
            <a:r>
              <a:rPr lang="en" sz="1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Vehicle types</a:t>
            </a:r>
            <a:endParaRPr sz="18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unito"/>
              <a:buChar char="-"/>
            </a:pPr>
            <a:r>
              <a:rPr lang="en" sz="1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Traffic lanes</a:t>
            </a:r>
            <a:endParaRPr sz="18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unito"/>
              <a:buChar char="-"/>
            </a:pPr>
            <a:r>
              <a:rPr lang="en" sz="1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Speed</a:t>
            </a:r>
            <a:endParaRPr sz="18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unito"/>
              <a:buChar char="-"/>
            </a:pPr>
            <a:r>
              <a:rPr lang="en" sz="1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Density, etc.</a:t>
            </a:r>
            <a:endParaRPr sz="1200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20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Module: Detection Visualization</a:t>
            </a:r>
            <a:endParaRPr/>
          </a:p>
        </p:txBody>
      </p:sp>
      <p:sp>
        <p:nvSpPr>
          <p:cNvPr id="388" name="Google Shape;388;p20"/>
          <p:cNvSpPr txBox="1"/>
          <p:nvPr>
            <p:ph idx="1" type="body"/>
          </p:nvPr>
        </p:nvSpPr>
        <p:spPr>
          <a:xfrm>
            <a:off x="5820850" y="1597875"/>
            <a:ext cx="2942100" cy="266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mod_viz_detect.py</a:t>
            </a:r>
            <a:endParaRPr b="1"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DB: detect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Bounding box: (x1, y1)-(x2, y2)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Class: class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Confidence: score</a:t>
            </a:r>
            <a:endParaRPr/>
          </a:p>
        </p:txBody>
      </p:sp>
      <p:pic>
        <p:nvPicPr>
          <p:cNvPr id="389" name="Google Shape;38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8850" y="1597875"/>
            <a:ext cx="4943301" cy="2784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21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Module: Tracking Visualization</a:t>
            </a:r>
            <a:endParaRPr/>
          </a:p>
        </p:txBody>
      </p:sp>
      <p:sp>
        <p:nvSpPr>
          <p:cNvPr id="395" name="Google Shape;395;p21"/>
          <p:cNvSpPr txBox="1"/>
          <p:nvPr>
            <p:ph idx="1" type="body"/>
          </p:nvPr>
        </p:nvSpPr>
        <p:spPr>
          <a:xfrm>
            <a:off x="5820850" y="1597875"/>
            <a:ext cx="2942100" cy="266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mod_viz_track.py</a:t>
            </a:r>
            <a:endParaRPr b="1"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DB Table: track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ID: object_id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Bounding box: (x1, y1)-(x2, y2)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96" name="Google Shape;396;p21"/>
          <p:cNvPicPr preferRelativeResize="0"/>
          <p:nvPr/>
        </p:nvPicPr>
        <p:blipFill rotWithShape="1">
          <a:blip r:embed="rId3">
            <a:alphaModFix/>
          </a:blip>
          <a:srcRect b="0" l="79" r="79" t="0"/>
          <a:stretch/>
        </p:blipFill>
        <p:spPr>
          <a:xfrm>
            <a:off x="788850" y="1597875"/>
            <a:ext cx="4943299" cy="2784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